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0" r:id="rId4"/>
    <p:sldId id="257" r:id="rId5"/>
    <p:sldId id="261" r:id="rId6"/>
    <p:sldId id="259" r:id="rId7"/>
    <p:sldId id="263" r:id="rId8"/>
    <p:sldId id="262" r:id="rId9"/>
    <p:sldId id="264"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3/18/21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3/18/21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6C33-82C9-440B-BD11-E11204147697}"/>
              </a:ext>
            </a:extLst>
          </p:cNvPr>
          <p:cNvSpPr>
            <a:spLocks noGrp="1"/>
          </p:cNvSpPr>
          <p:nvPr>
            <p:ph type="ctrTitle"/>
          </p:nvPr>
        </p:nvSpPr>
        <p:spPr>
          <a:xfrm>
            <a:off x="1069847" y="3229735"/>
            <a:ext cx="7315200" cy="914401"/>
          </a:xfrm>
        </p:spPr>
        <p:txBody>
          <a:bodyPr>
            <a:normAutofit/>
          </a:bodyPr>
          <a:lstStyle/>
          <a:p>
            <a:pPr algn="ctr" rtl="1">
              <a:lnSpc>
                <a:spcPct val="115000"/>
              </a:lnSpc>
              <a:spcAft>
                <a:spcPts val="600"/>
              </a:spcAft>
            </a:pPr>
            <a:r>
              <a:rPr lang="he-IL" sz="2400" i="0" dirty="0">
                <a:solidFill>
                  <a:schemeClr val="bg1">
                    <a:lumMod val="95000"/>
                  </a:schemeClr>
                </a:solidFill>
                <a:effectLst/>
                <a:latin typeface="Arial" panose="020B0604020202020204" pitchFamily="34" charset="0"/>
                <a:ea typeface="Arial" panose="020B0604020202020204" pitchFamily="34" charset="0"/>
              </a:rPr>
              <a:t> עמותת מנהיגות ישראלית בתפוצות </a:t>
            </a:r>
            <a:endParaRPr lang="en-CA" sz="2400" i="1" dirty="0">
              <a:solidFill>
                <a:schemeClr val="bg1">
                  <a:lumMod val="95000"/>
                </a:schemeClr>
              </a:solidFill>
              <a:effectLst/>
              <a:latin typeface="Arial" panose="020B0604020202020204" pitchFamily="34" charset="0"/>
              <a:ea typeface="Arial" panose="020B0604020202020204" pitchFamily="34" charset="0"/>
            </a:endParaRPr>
          </a:p>
        </p:txBody>
      </p:sp>
      <p:sp>
        <p:nvSpPr>
          <p:cNvPr id="3" name="Subtitle 2">
            <a:extLst>
              <a:ext uri="{FF2B5EF4-FFF2-40B4-BE49-F238E27FC236}">
                <a16:creationId xmlns:a16="http://schemas.microsoft.com/office/drawing/2014/main" id="{FC32069E-0414-4460-A207-B6D084066369}"/>
              </a:ext>
            </a:extLst>
          </p:cNvPr>
          <p:cNvSpPr>
            <a:spLocks noGrp="1"/>
          </p:cNvSpPr>
          <p:nvPr>
            <p:ph type="subTitle" idx="1"/>
          </p:nvPr>
        </p:nvSpPr>
        <p:spPr>
          <a:xfrm>
            <a:off x="1100014" y="4087747"/>
            <a:ext cx="7315200" cy="914400"/>
          </a:xfrm>
        </p:spPr>
        <p:txBody>
          <a:bodyPr>
            <a:normAutofit fontScale="25000" lnSpcReduction="20000"/>
          </a:bodyPr>
          <a:lstStyle/>
          <a:p>
            <a:pPr algn="ctr" rtl="1">
              <a:lnSpc>
                <a:spcPct val="115000"/>
              </a:lnSpc>
              <a:spcAft>
                <a:spcPts val="600"/>
              </a:spcAft>
            </a:pPr>
            <a:r>
              <a:rPr lang="he-IL" sz="26400" b="1" i="0" dirty="0">
                <a:solidFill>
                  <a:schemeClr val="bg2">
                    <a:lumMod val="20000"/>
                    <a:lumOff val="8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״דורות״</a:t>
            </a:r>
            <a:r>
              <a:rPr lang="he-IL" sz="26400" b="1" i="1" dirty="0">
                <a:solidFill>
                  <a:schemeClr val="bg2">
                    <a:lumMod val="20000"/>
                    <a:lumOff val="8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endParaRPr lang="en-CA" sz="26400" b="1" i="1" dirty="0">
              <a:solidFill>
                <a:schemeClr val="bg2">
                  <a:lumMod val="20000"/>
                  <a:lumOff val="8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algn="ctr" rtl="1">
              <a:lnSpc>
                <a:spcPct val="115000"/>
              </a:lnSpc>
              <a:spcAft>
                <a:spcPts val="600"/>
              </a:spcAft>
            </a:pPr>
            <a:r>
              <a:rPr lang="he-IL" sz="8000" i="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פורום חינוכי חובק עולם </a:t>
            </a:r>
            <a:endParaRPr lang="en-CA" sz="8000"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endParaRPr lang="en-CA" dirty="0"/>
          </a:p>
        </p:txBody>
      </p:sp>
      <p:pic>
        <p:nvPicPr>
          <p:cNvPr id="4" name="image1.png">
            <a:extLst>
              <a:ext uri="{FF2B5EF4-FFF2-40B4-BE49-F238E27FC236}">
                <a16:creationId xmlns:a16="http://schemas.microsoft.com/office/drawing/2014/main" id="{65B5927C-F75B-409D-A344-3B18C3B403AC}"/>
              </a:ext>
            </a:extLst>
          </p:cNvPr>
          <p:cNvPicPr/>
          <p:nvPr/>
        </p:nvPicPr>
        <p:blipFill>
          <a:blip r:embed="rId2"/>
          <a:srcRect/>
          <a:stretch>
            <a:fillRect/>
          </a:stretch>
        </p:blipFill>
        <p:spPr>
          <a:xfrm>
            <a:off x="9582150" y="2357437"/>
            <a:ext cx="2143125" cy="2143125"/>
          </a:xfrm>
          <a:prstGeom prst="rect">
            <a:avLst/>
          </a:prstGeom>
          <a:ln/>
        </p:spPr>
      </p:pic>
      <p:pic>
        <p:nvPicPr>
          <p:cNvPr id="1026" name="Picture 2" descr="צילומי דורות - צילום משפחתי לדורות | אוצרת רגעים - יונת סער">
            <a:extLst>
              <a:ext uri="{FF2B5EF4-FFF2-40B4-BE49-F238E27FC236}">
                <a16:creationId xmlns:a16="http://schemas.microsoft.com/office/drawing/2014/main" id="{425F8D20-1CF9-4EE6-AA1B-EFDDCD585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738" y="1869392"/>
            <a:ext cx="2624261" cy="181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6C3D612-8C04-4C15-A438-8611FC9A17C2}"/>
              </a:ext>
            </a:extLst>
          </p:cNvPr>
          <p:cNvSpPr>
            <a:spLocks noGrp="1"/>
          </p:cNvSpPr>
          <p:nvPr>
            <p:ph idx="1"/>
          </p:nvPr>
        </p:nvSpPr>
        <p:spPr>
          <a:xfrm>
            <a:off x="4361606" y="1683143"/>
            <a:ext cx="6627377" cy="3491713"/>
          </a:xfrm>
        </p:spPr>
        <p:txBody>
          <a:bodyPr>
            <a:noAutofit/>
          </a:bodyPr>
          <a:lstStyle/>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העולם החדש , הטכנולוגיה, הידע הרב של אנשי הרוח והחינוך, בתפוצות ובישראל, יכולים יחד ליצור את המרחב הישראלי הגדול בעולם. </a:t>
            </a:r>
            <a:endParaRPr lang="en-CA" i="1" u="none" strike="noStrike" dirty="0">
              <a:effectLst/>
              <a:latin typeface="Arial" panose="020B0604020202020204" pitchFamily="34" charset="0"/>
              <a:ea typeface="Arial" panose="020B0604020202020204" pitchFamily="34" charset="0"/>
            </a:endParaRP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תכיפות המפגשים: אחת לשבועיים כאשר סיכומי המפגשים יועברו לעיון של הוועד המנהל של עמותת מנהיגים ישראלים בתפוצות. </a:t>
            </a:r>
            <a:endParaRPr lang="en-CA" i="1" u="none" strike="noStrike" dirty="0">
              <a:effectLst/>
              <a:latin typeface="Arial" panose="020B0604020202020204" pitchFamily="34" charset="0"/>
              <a:ea typeface="Arial" panose="020B0604020202020204" pitchFamily="34" charset="0"/>
            </a:endParaRP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הקמת קמפוס/מרחב  וירטואלי לקהילה הישראלית בתפוצות, קמפוס לתלמידים, מורים והורים. (יעוץ רצוי של גילה בן הר)</a:t>
            </a:r>
            <a:endParaRPr lang="en-CA" i="1" u="none" strike="noStrike" dirty="0">
              <a:effectLst/>
              <a:latin typeface="Arial" panose="020B0604020202020204" pitchFamily="34" charset="0"/>
              <a:ea typeface="Arial" panose="020B0604020202020204" pitchFamily="34" charset="0"/>
            </a:endParaRP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ביקור וירטואלי בבתי ספר משלימים ברחבי הגלובוס על מנת לרכוש ידע, כלים והבנה מעמיקה יותר (יעוץ רצוי של שושי קיפר מנהלת בית הספר הייטק היי בחולון).</a:t>
            </a:r>
            <a:endParaRPr lang="en-CA" i="1" u="none" strike="noStrike" dirty="0">
              <a:effectLst/>
              <a:latin typeface="Arial" panose="020B0604020202020204" pitchFamily="34" charset="0"/>
              <a:ea typeface="Arial" panose="020B0604020202020204" pitchFamily="34" charset="0"/>
            </a:endParaRPr>
          </a:p>
          <a:p>
            <a:pPr algn="r"/>
            <a:endParaRPr lang="en-CA"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13972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CDBE404-5DF6-4A48-93F0-927E3B821D4B}"/>
              </a:ext>
            </a:extLst>
          </p:cNvPr>
          <p:cNvSpPr>
            <a:spLocks noGrp="1"/>
          </p:cNvSpPr>
          <p:nvPr>
            <p:ph idx="1"/>
          </p:nvPr>
        </p:nvSpPr>
        <p:spPr>
          <a:xfrm>
            <a:off x="4361606" y="1683143"/>
            <a:ext cx="6627377" cy="3491713"/>
          </a:xfrm>
        </p:spPr>
        <p:txBody>
          <a:bodyPr>
            <a:noAutofit/>
          </a:bodyPr>
          <a:lstStyle/>
          <a:p>
            <a:pPr marL="0" indent="0" algn="r" rtl="1">
              <a:spcAft>
                <a:spcPts val="600"/>
              </a:spcAft>
              <a:buNone/>
            </a:pPr>
            <a:endParaRPr lang="he-IL" b="1" i="0" u="sng"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indent="0" algn="r" rtl="1">
              <a:spcAft>
                <a:spcPts val="600"/>
              </a:spcAft>
              <a:buNone/>
            </a:pPr>
            <a:r>
              <a:rPr lang="he-IL" b="1" i="0" u="sng"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שלב ג'</a:t>
            </a:r>
            <a:endParaRPr lang="en-CA" b="1" i="1"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בנייה והגשת תוכנית עבודה מפורטת. </a:t>
            </a:r>
            <a:endParaRPr lang="en-CA" i="1" u="none" strike="noStrike" dirty="0">
              <a:effectLst/>
              <a:latin typeface="Arial" panose="020B0604020202020204" pitchFamily="34" charset="0"/>
              <a:ea typeface="Arial" panose="020B0604020202020204" pitchFamily="34" charset="0"/>
            </a:endParaRP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בניית תקציב למען הקמה ופיתוח המיזמים בקהילות המעוניינות בכך.</a:t>
            </a:r>
            <a:endParaRPr lang="en-CA" i="1" u="none" strike="noStrike" dirty="0">
              <a:effectLst/>
              <a:latin typeface="Arial" panose="020B0604020202020204" pitchFamily="34" charset="0"/>
              <a:ea typeface="Arial" panose="020B0604020202020204" pitchFamily="34" charset="0"/>
            </a:endParaRP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איתור חסויות ומענקים ממוסדות ממשלתיים וחינוכיים כמו הסוכנות וקרן היסוד, קק״ל, קרנות יהודיות בתפוצות,  משרד הקליטה-הבית הישראלי, מחלקות לחינוך באוניברסיטאות שונות ותורמים פרטיים. </a:t>
            </a:r>
            <a:endParaRPr lang="en-CA" i="1" dirty="0">
              <a:effectLst/>
              <a:latin typeface="Arial" panose="020B0604020202020204" pitchFamily="34" charset="0"/>
              <a:ea typeface="Arial" panose="020B0604020202020204" pitchFamily="34" charset="0"/>
            </a:endParaRP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94937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9" name="Rectangle 138">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49CA757B-B39F-4356-B34B-23056A414791}"/>
              </a:ext>
            </a:extLst>
          </p:cNvPr>
          <p:cNvSpPr>
            <a:spLocks noGrp="1"/>
          </p:cNvSpPr>
          <p:nvPr>
            <p:ph type="title"/>
          </p:nvPr>
        </p:nvSpPr>
        <p:spPr>
          <a:xfrm>
            <a:off x="5054082" y="1298448"/>
            <a:ext cx="6068070" cy="3255264"/>
          </a:xfrm>
        </p:spPr>
        <p:txBody>
          <a:bodyPr vert="horz" lIns="91440" tIns="45720" rIns="91440" bIns="45720" rtlCol="0" anchor="b">
            <a:normAutofit/>
          </a:bodyPr>
          <a:lstStyle/>
          <a:p>
            <a:pPr>
              <a:spcAft>
                <a:spcPts val="600"/>
              </a:spcAft>
            </a:pPr>
            <a:r>
              <a:rPr lang="en-US" sz="5900" b="1" i="0" spc="-100">
                <a:effectLst>
                  <a:outerShdw blurRad="38100" dist="38100" dir="2700000" algn="tl">
                    <a:srgbClr val="000000">
                      <a:alpha val="43137"/>
                    </a:srgbClr>
                  </a:outerShdw>
                </a:effectLst>
              </a:rPr>
              <a:t>תודה רבה </a:t>
            </a:r>
            <a:endParaRPr lang="en-US" sz="5900" b="1" i="1" spc="-100">
              <a:effectLst>
                <a:outerShdw blurRad="38100" dist="38100" dir="2700000" algn="tl">
                  <a:srgbClr val="000000">
                    <a:alpha val="43137"/>
                  </a:srgbClr>
                </a:outerShdw>
              </a:effectLst>
            </a:endParaRPr>
          </a:p>
        </p:txBody>
      </p:sp>
      <p:sp>
        <p:nvSpPr>
          <p:cNvPr id="143" name="Rectangle 142">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42" name="Picture 2" descr="Thank you - זקא ישראל">
            <a:extLst>
              <a:ext uri="{FF2B5EF4-FFF2-40B4-BE49-F238E27FC236}">
                <a16:creationId xmlns:a16="http://schemas.microsoft.com/office/drawing/2014/main" id="{ADBDDC35-14E1-41BF-8A37-BCE12A863D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177" y="1777933"/>
            <a:ext cx="3458249" cy="329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72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2" name="Picture 4" descr="עברית שפה יפה - ד.2 אסנת פנקס">
            <a:extLst>
              <a:ext uri="{FF2B5EF4-FFF2-40B4-BE49-F238E27FC236}">
                <a16:creationId xmlns:a16="http://schemas.microsoft.com/office/drawing/2014/main" id="{6676711B-BC79-445D-8AE2-E4A053281A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0771" y="1535135"/>
            <a:ext cx="3778286" cy="3778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880D27E-EA2E-42DF-9EE5-967364F50A51}"/>
              </a:ext>
            </a:extLst>
          </p:cNvPr>
          <p:cNvSpPr>
            <a:spLocks noGrp="1"/>
          </p:cNvSpPr>
          <p:nvPr>
            <p:ph idx="1"/>
          </p:nvPr>
        </p:nvSpPr>
        <p:spPr>
          <a:xfrm>
            <a:off x="5451644" y="2510395"/>
            <a:ext cx="6451109" cy="3274586"/>
          </a:xfrm>
        </p:spPr>
        <p:txBody>
          <a:bodyPr anchor="t">
            <a:normAutofit/>
          </a:bodyPr>
          <a:lstStyle/>
          <a:p>
            <a:pPr algn="r" rtl="1">
              <a:spcAft>
                <a:spcPts val="600"/>
              </a:spcAft>
            </a:pPr>
            <a:r>
              <a:rPr lang="en-CA" i="1" dirty="0">
                <a:solidFill>
                  <a:srgbClr val="FFFFFF"/>
                </a:solidFill>
                <a:effectLst/>
                <a:latin typeface="Arial" panose="020B0604020202020204" pitchFamily="34" charset="0"/>
                <a:ea typeface="Arial" panose="020B0604020202020204" pitchFamily="34" charset="0"/>
              </a:rPr>
              <a:t> </a:t>
            </a:r>
            <a:r>
              <a:rPr lang="he-IL" i="0" dirty="0">
                <a:solidFill>
                  <a:srgbClr val="FFFFFF"/>
                </a:solidFill>
                <a:effectLst/>
                <a:latin typeface="Arial" panose="020B0604020202020204" pitchFamily="34" charset="0"/>
                <a:ea typeface="Arial" panose="020B0604020202020204" pitchFamily="34" charset="0"/>
              </a:rPr>
              <a:t>"קרנה וחשיבותה של השפה העברית יורד בקהילות היהודיות. בבתיה"ס היהודים לומדים הילדים בביה"ס היסודי, מעט בחט"ב ואילו  בתיכון – הרבה מהם לא לומדים עברית ופונים  ללימודי ספרדית, סינית ועוד. </a:t>
            </a:r>
            <a:endParaRPr lang="en-CA" i="1" dirty="0">
              <a:solidFill>
                <a:srgbClr val="FFFFFF"/>
              </a:solidFill>
              <a:effectLst/>
              <a:latin typeface="Arial" panose="020B0604020202020204" pitchFamily="34" charset="0"/>
              <a:ea typeface="Arial" panose="020B0604020202020204" pitchFamily="34" charset="0"/>
            </a:endParaRPr>
          </a:p>
          <a:p>
            <a:pPr algn="r" rtl="1">
              <a:spcAft>
                <a:spcPts val="600"/>
              </a:spcAft>
            </a:pPr>
            <a:r>
              <a:rPr lang="he-IL" i="0" dirty="0">
                <a:solidFill>
                  <a:srgbClr val="FFFFFF"/>
                </a:solidFill>
                <a:effectLst/>
                <a:latin typeface="Arial" panose="020B0604020202020204" pitchFamily="34" charset="0"/>
                <a:ea typeface="Arial" panose="020B0604020202020204" pitchFamily="34" charset="0"/>
              </a:rPr>
              <a:t>רק אחוז קטן מילדי הקהילה היהודית וגם הישראלית מגיע לבתיה"ס היהודיים, אחוד קטן מגיע ל </a:t>
            </a:r>
            <a:r>
              <a:rPr lang="en-CA" i="1" dirty="0">
                <a:solidFill>
                  <a:srgbClr val="FFFFFF"/>
                </a:solidFill>
                <a:effectLst/>
                <a:latin typeface="Arial" panose="020B0604020202020204" pitchFamily="34" charset="0"/>
                <a:ea typeface="Arial" panose="020B0604020202020204" pitchFamily="34" charset="0"/>
              </a:rPr>
              <a:t> SUNDAY SCHOOLS </a:t>
            </a:r>
            <a:r>
              <a:rPr lang="he-IL" i="0" dirty="0">
                <a:solidFill>
                  <a:srgbClr val="FFFFFF"/>
                </a:solidFill>
                <a:effectLst/>
                <a:latin typeface="Arial" panose="020B0604020202020204" pitchFamily="34" charset="0"/>
                <a:ea typeface="Arial" panose="020B0604020202020204" pitchFamily="34" charset="0"/>
              </a:rPr>
              <a:t>שבהם המפגש הוא לימודי יהדות בדר"כ , מעט הכנה לקראת הבר מצווה ומעט לימודי ישראל. אנו קהילה אחת , קהילה שיש לה עבר משותף, הווה משותף וחייבת שיהיה לה עתיד משותף״. </a:t>
            </a:r>
            <a:r>
              <a:rPr lang="he-IL" b="1" i="0" dirty="0">
                <a:solidFill>
                  <a:srgbClr val="FFFFFF"/>
                </a:solidFill>
                <a:effectLst/>
                <a:latin typeface="Arial" panose="020B0604020202020204" pitchFamily="34" charset="0"/>
                <a:ea typeface="Arial" panose="020B0604020202020204" pitchFamily="34" charset="0"/>
              </a:rPr>
              <a:t>גילה בן הר, מנכ"לית מטח</a:t>
            </a:r>
            <a:endParaRPr lang="en-CA" b="1" i="1" dirty="0">
              <a:solidFill>
                <a:srgbClr val="FFFFFF"/>
              </a:solidFill>
              <a:effectLst/>
              <a:latin typeface="Arial" panose="020B0604020202020204" pitchFamily="34" charset="0"/>
              <a:ea typeface="Arial" panose="020B0604020202020204" pitchFamily="34" charset="0"/>
            </a:endParaRPr>
          </a:p>
          <a:p>
            <a:pPr algn="r"/>
            <a:endParaRPr lang="en-CA" dirty="0">
              <a:solidFill>
                <a:srgbClr val="FFFFFF"/>
              </a:solidFill>
            </a:endParaRPr>
          </a:p>
        </p:txBody>
      </p:sp>
    </p:spTree>
    <p:extLst>
      <p:ext uri="{BB962C8B-B14F-4D97-AF65-F5344CB8AC3E}">
        <p14:creationId xmlns:p14="http://schemas.microsoft.com/office/powerpoint/2010/main" val="26347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 name="Rectangle 40">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EA33BF7-7299-4D2D-AB69-2FDCCD0829AB}"/>
              </a:ext>
            </a:extLst>
          </p:cNvPr>
          <p:cNvPicPr>
            <a:picLocks noChangeAspect="1"/>
          </p:cNvPicPr>
          <p:nvPr/>
        </p:nvPicPr>
        <p:blipFill rotWithShape="1">
          <a:blip r:embed="rId2">
            <a:duotone>
              <a:schemeClr val="accent1">
                <a:shade val="45000"/>
                <a:satMod val="135000"/>
              </a:schemeClr>
              <a:prstClr val="white"/>
            </a:duotone>
          </a:blip>
          <a:srcRect r="25"/>
          <a:stretch/>
        </p:blipFill>
        <p:spPr>
          <a:xfrm>
            <a:off x="10980" y="-1"/>
            <a:ext cx="12188932" cy="6858000"/>
          </a:xfrm>
          <a:prstGeom prst="rect">
            <a:avLst/>
          </a:prstGeom>
          <a:gradFill>
            <a:gsLst>
              <a:gs pos="0">
                <a:schemeClr val="accent1">
                  <a:lumMod val="5000"/>
                  <a:lumOff val="95000"/>
                </a:schemeClr>
              </a:gs>
              <a:gs pos="60000">
                <a:schemeClr val="accent5">
                  <a:lumMod val="20000"/>
                  <a:lumOff val="80000"/>
                </a:schemeClr>
              </a:gs>
              <a:gs pos="100000">
                <a:schemeClr val="accent1">
                  <a:lumMod val="30000"/>
                  <a:lumOff val="70000"/>
                </a:schemeClr>
              </a:gs>
            </a:gsLst>
            <a:lin ang="5400000" scaled="1"/>
          </a:gradFill>
        </p:spPr>
      </p:pic>
      <p:sp>
        <p:nvSpPr>
          <p:cNvPr id="43" name="Rectangle 42">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49CA757B-B39F-4356-B34B-23056A414791}"/>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r">
              <a:spcAft>
                <a:spcPts val="600"/>
              </a:spcAft>
            </a:pPr>
            <a:r>
              <a:rPr lang="he-IL" sz="5000" b="1" i="0" spc="-100" dirty="0">
                <a:effectLst>
                  <a:outerShdw blurRad="38100" dist="38100" dir="2700000" algn="tl">
                    <a:srgbClr val="000000">
                      <a:alpha val="43137"/>
                    </a:srgbClr>
                  </a:outerShdw>
                </a:effectLst>
              </a:rPr>
              <a:t>רקע, חזון ומטרות</a:t>
            </a:r>
            <a:endParaRPr lang="en-US" sz="5000" b="1" i="1" spc="-100" dirty="0">
              <a:effectLst>
                <a:outerShdw blurRad="38100" dist="38100" dir="2700000" algn="tl">
                  <a:srgbClr val="000000">
                    <a:alpha val="43137"/>
                  </a:srgbClr>
                </a:outerShdw>
              </a:effectLst>
            </a:endParaRPr>
          </a:p>
        </p:txBody>
      </p:sp>
      <p:sp>
        <p:nvSpPr>
          <p:cNvPr id="45" name="Rectangle 44">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716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CD4F77-0657-442E-BF6E-36D4CE7ADDF6}"/>
              </a:ext>
            </a:extLst>
          </p:cNvPr>
          <p:cNvPicPr>
            <a:picLocks noChangeAspect="1"/>
          </p:cNvPicPr>
          <p:nvPr/>
        </p:nvPicPr>
        <p:blipFill rotWithShape="1">
          <a:blip r:embed="rId2"/>
          <a:srcRect l="7740" r="36113" b="9091"/>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D010962-EFDA-409A-97AA-D4068A551378}"/>
              </a:ext>
            </a:extLst>
          </p:cNvPr>
          <p:cNvSpPr>
            <a:spLocks noGrp="1"/>
          </p:cNvSpPr>
          <p:nvPr>
            <p:ph idx="1"/>
          </p:nvPr>
        </p:nvSpPr>
        <p:spPr>
          <a:xfrm>
            <a:off x="289248" y="2510395"/>
            <a:ext cx="5620664" cy="3274586"/>
          </a:xfrm>
        </p:spPr>
        <p:txBody>
          <a:bodyPr anchor="t">
            <a:normAutofit/>
          </a:bodyPr>
          <a:lstStyle/>
          <a:p>
            <a:pPr marL="342900" lvl="0" indent="-342900" algn="r" rtl="1">
              <a:spcAft>
                <a:spcPts val="600"/>
              </a:spcAft>
              <a:buFont typeface="Arial" panose="020B0604020202020204" pitchFamily="34" charset="0"/>
              <a:buChar char="●"/>
            </a:pPr>
            <a:r>
              <a:rPr lang="he-IL" i="0" u="none" strike="noStrike" dirty="0">
                <a:solidFill>
                  <a:srgbClr val="FFFFFF"/>
                </a:solidFill>
                <a:effectLst/>
                <a:latin typeface="Arial" panose="020B0604020202020204" pitchFamily="34" charset="0"/>
                <a:ea typeface="Arial" panose="020B0604020202020204" pitchFamily="34" charset="0"/>
              </a:rPr>
              <a:t>למעלה מ-60%  מילדי הישראלים לא רשומים לבתי ספר יהודיים ואינם משתתפים בכל תוכנית חינוך יהודית. רק משפחות ישראליות שידן משגת מצליחות לשלב את ילדיהן במערכת החינוך היהודית אלא אם יש משפחות הזכאיות למלגות מבתי ספר המאפשרים אותן.</a:t>
            </a:r>
            <a:endParaRPr lang="en-CA" i="1" u="none" strike="noStrike" dirty="0">
              <a:solidFill>
                <a:srgbClr val="FFFFFF"/>
              </a:solidFill>
              <a:effectLst/>
              <a:latin typeface="Arial" panose="020B0604020202020204" pitchFamily="34" charset="0"/>
              <a:ea typeface="Arial" panose="020B0604020202020204" pitchFamily="34" charset="0"/>
            </a:endParaRPr>
          </a:p>
          <a:p>
            <a:pPr marL="342900" lvl="0" indent="-342900" algn="r" rtl="1">
              <a:spcAft>
                <a:spcPts val="600"/>
              </a:spcAft>
              <a:buFont typeface="Arial" panose="020B0604020202020204" pitchFamily="34" charset="0"/>
              <a:buChar char="●"/>
            </a:pPr>
            <a:r>
              <a:rPr lang="he-IL" i="0" u="none" strike="noStrike" dirty="0">
                <a:solidFill>
                  <a:srgbClr val="FFFFFF"/>
                </a:solidFill>
                <a:effectLst/>
                <a:latin typeface="Arial" panose="020B0604020202020204" pitchFamily="34" charset="0"/>
                <a:ea typeface="Arial" panose="020B0604020202020204" pitchFamily="34" charset="0"/>
              </a:rPr>
              <a:t>עם כל שנה שחולפת, עולה הסיכון שילדים אלה יאבדו את זהותם היהודית והישראלית ואת הקשר שלהם לקהילה.</a:t>
            </a:r>
            <a:endParaRPr lang="en-CA" i="1" u="none" strike="noStrike" dirty="0">
              <a:solidFill>
                <a:srgbClr val="FFFFFF"/>
              </a:solidFill>
              <a:effectLst/>
              <a:latin typeface="Arial" panose="020B0604020202020204" pitchFamily="34" charset="0"/>
              <a:ea typeface="Arial" panose="020B0604020202020204" pitchFamily="34" charset="0"/>
            </a:endParaRPr>
          </a:p>
          <a:p>
            <a:pPr algn="r"/>
            <a:endParaRPr lang="en-CA" dirty="0">
              <a:solidFill>
                <a:srgbClr val="FFFFFF"/>
              </a:solidFill>
            </a:endParaRPr>
          </a:p>
        </p:txBody>
      </p:sp>
      <p:sp>
        <p:nvSpPr>
          <p:cNvPr id="14" name="Rectangle 13">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545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7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7" name="Rectangle 7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08" name="Rectangle 74">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rt">
            <a:extLst>
              <a:ext uri="{FF2B5EF4-FFF2-40B4-BE49-F238E27FC236}">
                <a16:creationId xmlns:a16="http://schemas.microsoft.com/office/drawing/2014/main" id="{B20D24E6-2FD7-49FB-9F4B-9EEDE3F01E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1" b="1756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49CA757B-B39F-4356-B34B-23056A414791}"/>
              </a:ext>
            </a:extLst>
          </p:cNvPr>
          <p:cNvSpPr>
            <a:spLocks noGrp="1"/>
          </p:cNvSpPr>
          <p:nvPr>
            <p:ph type="title"/>
          </p:nvPr>
        </p:nvSpPr>
        <p:spPr>
          <a:xfrm>
            <a:off x="125128" y="1298448"/>
            <a:ext cx="4203409" cy="3255264"/>
          </a:xfrm>
        </p:spPr>
        <p:txBody>
          <a:bodyPr vert="horz" lIns="91440" tIns="45720" rIns="91440" bIns="45720" rtlCol="0" anchor="b">
            <a:normAutofit/>
          </a:bodyPr>
          <a:lstStyle/>
          <a:p>
            <a:pPr algn="r">
              <a:spcAft>
                <a:spcPts val="600"/>
              </a:spcAft>
            </a:pPr>
            <a:r>
              <a:rPr lang="en-US" sz="5000" b="1" i="0" spc="-100" dirty="0" err="1">
                <a:effectLst>
                  <a:outerShdw blurRad="38100" dist="38100" dir="2700000" algn="tl">
                    <a:srgbClr val="000000">
                      <a:alpha val="43137"/>
                    </a:srgbClr>
                  </a:outerShdw>
                </a:effectLst>
              </a:rPr>
              <a:t>שמירה</a:t>
            </a:r>
            <a:r>
              <a:rPr lang="en-US" sz="5000" b="1" i="0" spc="-100" dirty="0">
                <a:effectLst>
                  <a:outerShdw blurRad="38100" dist="38100" dir="2700000" algn="tl">
                    <a:srgbClr val="000000">
                      <a:alpha val="43137"/>
                    </a:srgbClr>
                  </a:outerShdw>
                </a:effectLst>
              </a:rPr>
              <a:t> </a:t>
            </a:r>
            <a:r>
              <a:rPr lang="en-US" sz="5000" b="1" i="0" spc="-100" dirty="0" err="1">
                <a:effectLst>
                  <a:outerShdw blurRad="38100" dist="38100" dir="2700000" algn="tl">
                    <a:srgbClr val="000000">
                      <a:alpha val="43137"/>
                    </a:srgbClr>
                  </a:outerShdw>
                </a:effectLst>
              </a:rPr>
              <a:t>על</a:t>
            </a:r>
            <a:r>
              <a:rPr lang="en-US" sz="5000" b="1" i="0" spc="-100" dirty="0">
                <a:effectLst>
                  <a:outerShdw blurRad="38100" dist="38100" dir="2700000" algn="tl">
                    <a:srgbClr val="000000">
                      <a:alpha val="43137"/>
                    </a:srgbClr>
                  </a:outerShdw>
                </a:effectLst>
              </a:rPr>
              <a:t> </a:t>
            </a:r>
            <a:r>
              <a:rPr lang="en-US" sz="5000" b="1" i="0" spc="-100" dirty="0" err="1">
                <a:effectLst>
                  <a:outerShdw blurRad="38100" dist="38100" dir="2700000" algn="tl">
                    <a:srgbClr val="000000">
                      <a:alpha val="43137"/>
                    </a:srgbClr>
                  </a:outerShdw>
                </a:effectLst>
              </a:rPr>
              <a:t>הגחלת</a:t>
            </a:r>
            <a:r>
              <a:rPr lang="en-US" sz="5000" b="1" i="0" spc="-100" dirty="0">
                <a:effectLst>
                  <a:outerShdw blurRad="38100" dist="38100" dir="2700000" algn="tl">
                    <a:srgbClr val="000000">
                      <a:alpha val="43137"/>
                    </a:srgbClr>
                  </a:outerShdw>
                </a:effectLst>
              </a:rPr>
              <a:t> </a:t>
            </a:r>
            <a:r>
              <a:rPr lang="en-US" sz="5000" b="1" i="0" spc="-100" dirty="0" err="1">
                <a:effectLst>
                  <a:outerShdw blurRad="38100" dist="38100" dir="2700000" algn="tl">
                    <a:srgbClr val="000000">
                      <a:alpha val="43137"/>
                    </a:srgbClr>
                  </a:outerShdw>
                </a:effectLst>
              </a:rPr>
              <a:t>והזהות</a:t>
            </a:r>
            <a:r>
              <a:rPr lang="en-US" sz="5000" b="1" i="0" spc="-100" dirty="0">
                <a:effectLst>
                  <a:outerShdw blurRad="38100" dist="38100" dir="2700000" algn="tl">
                    <a:srgbClr val="000000">
                      <a:alpha val="43137"/>
                    </a:srgbClr>
                  </a:outerShdw>
                </a:effectLst>
              </a:rPr>
              <a:t> </a:t>
            </a:r>
            <a:r>
              <a:rPr lang="en-US" sz="5000" b="1" i="0" spc="-100" dirty="0" err="1">
                <a:effectLst>
                  <a:outerShdw blurRad="38100" dist="38100" dir="2700000" algn="tl">
                    <a:srgbClr val="000000">
                      <a:alpha val="43137"/>
                    </a:srgbClr>
                  </a:outerShdw>
                </a:effectLst>
              </a:rPr>
              <a:t>הישראלית</a:t>
            </a:r>
            <a:endParaRPr lang="en-US" sz="5000" b="1" i="1" spc="-100" dirty="0">
              <a:effectLst>
                <a:outerShdw blurRad="38100" dist="38100" dir="2700000" algn="tl">
                  <a:srgbClr val="000000">
                    <a:alpha val="43137"/>
                  </a:srgbClr>
                </a:outerShdw>
              </a:effectLst>
            </a:endParaRPr>
          </a:p>
        </p:txBody>
      </p:sp>
      <p:sp>
        <p:nvSpPr>
          <p:cNvPr id="4109" name="Rectangle 78">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73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73AFE-B427-41B8-9381-FA8084388791}"/>
              </a:ext>
            </a:extLst>
          </p:cNvPr>
          <p:cNvSpPr>
            <a:spLocks noGrp="1"/>
          </p:cNvSpPr>
          <p:nvPr>
            <p:ph idx="1"/>
          </p:nvPr>
        </p:nvSpPr>
        <p:spPr>
          <a:xfrm>
            <a:off x="3744227" y="864108"/>
            <a:ext cx="3710931" cy="5120640"/>
          </a:xfrm>
        </p:spPr>
        <p:txBody>
          <a:bodyPr>
            <a:noAutofit/>
          </a:bodyPr>
          <a:lstStyle/>
          <a:p>
            <a:pPr marL="342900" lvl="0" indent="-342900" algn="r" rtl="1">
              <a:spcAft>
                <a:spcPts val="600"/>
              </a:spcAft>
              <a:buFont typeface="Arial" panose="020B0604020202020204" pitchFamily="34" charset="0"/>
              <a:buChar char="●"/>
            </a:pPr>
            <a:r>
              <a:rPr lang="he-IL" sz="1500" i="0" u="none" strike="noStrike" dirty="0">
                <a:effectLst/>
                <a:latin typeface="Arial" panose="020B0604020202020204" pitchFamily="34" charset="0"/>
                <a:ea typeface="Arial" panose="020B0604020202020204" pitchFamily="34" charset="0"/>
              </a:rPr>
              <a:t>על מנת להעניק למשפחות אלה אלטרנטיבה נוספת, מנהיגות ישראלית בתפוצות מציעה לבנות ראשית פורום זה על מנת לתת כלים ומענה מקיף, תוך איתור אחר שותפים לעשייה  כמו הסוכנות היהודית, הבית הישראלי וההסתדרות הציונית.  </a:t>
            </a:r>
            <a:endParaRPr lang="en-CA" sz="1500" i="1" u="none" strike="noStrike" dirty="0">
              <a:effectLst/>
              <a:latin typeface="Arial" panose="020B0604020202020204" pitchFamily="34" charset="0"/>
              <a:ea typeface="Arial" panose="020B0604020202020204" pitchFamily="34" charset="0"/>
            </a:endParaRPr>
          </a:p>
          <a:p>
            <a:pPr marL="342900" lvl="0" indent="-342900" algn="r" rtl="1">
              <a:spcAft>
                <a:spcPts val="600"/>
              </a:spcAft>
              <a:buFont typeface="Arial" panose="020B0604020202020204" pitchFamily="34" charset="0"/>
              <a:buChar char="●"/>
            </a:pPr>
            <a:r>
              <a:rPr lang="he-IL" sz="1500" i="0" u="none" strike="noStrike" dirty="0">
                <a:effectLst/>
                <a:latin typeface="Arial" panose="020B0604020202020204" pitchFamily="34" charset="0"/>
                <a:ea typeface="Arial" panose="020B0604020202020204" pitchFamily="34" charset="0"/>
              </a:rPr>
              <a:t>יצירת שיח ערכי/חינוכי עם מתנדבים בקהילות ישראליות ברחבי הגלובוס. </a:t>
            </a:r>
            <a:endParaRPr lang="en-CA" sz="1500" i="1" u="none" strike="noStrike" dirty="0">
              <a:effectLst/>
              <a:latin typeface="Arial" panose="020B0604020202020204" pitchFamily="34" charset="0"/>
              <a:ea typeface="Arial" panose="020B0604020202020204" pitchFamily="34" charset="0"/>
            </a:endParaRPr>
          </a:p>
          <a:p>
            <a:pPr marL="342900" lvl="0" indent="-342900" algn="r" rtl="1">
              <a:spcAft>
                <a:spcPts val="600"/>
              </a:spcAft>
              <a:buFont typeface="Arial" panose="020B0604020202020204" pitchFamily="34" charset="0"/>
              <a:buChar char="●"/>
            </a:pPr>
            <a:r>
              <a:rPr lang="he-IL" sz="1500" i="0" u="none" strike="noStrike" dirty="0">
                <a:effectLst/>
                <a:latin typeface="Arial" panose="020B0604020202020204" pitchFamily="34" charset="0"/>
                <a:ea typeface="Arial" panose="020B0604020202020204" pitchFamily="34" charset="0"/>
              </a:rPr>
              <a:t>השפה העברית כמקשרת את ילדי הדור הצעיר ומשפחותיהם לישראל ובין הקהילות. </a:t>
            </a:r>
            <a:endParaRPr lang="en-CA" sz="1500" i="1" u="none" strike="noStrike" dirty="0">
              <a:effectLst/>
              <a:latin typeface="Arial" panose="020B0604020202020204" pitchFamily="34" charset="0"/>
              <a:ea typeface="Arial" panose="020B0604020202020204" pitchFamily="34" charset="0"/>
            </a:endParaRPr>
          </a:p>
          <a:p>
            <a:pPr marL="342900" lvl="0" indent="-342900" algn="r" rtl="1">
              <a:spcAft>
                <a:spcPts val="600"/>
              </a:spcAft>
              <a:buFont typeface="Arial" panose="020B0604020202020204" pitchFamily="34" charset="0"/>
              <a:buChar char="●"/>
            </a:pPr>
            <a:r>
              <a:rPr lang="he-IL" sz="1500" i="0" u="none" strike="noStrike" dirty="0">
                <a:effectLst/>
                <a:latin typeface="Arial" panose="020B0604020202020204" pitchFamily="34" charset="0"/>
                <a:ea typeface="Arial" panose="020B0604020202020204" pitchFamily="34" charset="0"/>
              </a:rPr>
              <a:t>הפורום ישאף לבניית תוכניות חינוך איכותיות תוך שמירה על עיקרי החזון:</a:t>
            </a:r>
            <a:endParaRPr lang="en-CA" sz="1500" i="1" u="none" strike="noStrike" dirty="0">
              <a:effectLst/>
              <a:latin typeface="Arial" panose="020B0604020202020204" pitchFamily="34" charset="0"/>
              <a:ea typeface="Arial" panose="020B0604020202020204" pitchFamily="34" charset="0"/>
            </a:endParaRPr>
          </a:p>
          <a:p>
            <a:pPr marL="845820" lvl="1" indent="-342900" algn="r" rtl="1">
              <a:spcAft>
                <a:spcPts val="600"/>
              </a:spcAft>
              <a:buFont typeface="+mj-lt"/>
              <a:buAutoNum type="arabicPeriod"/>
            </a:pPr>
            <a:r>
              <a:rPr lang="he-IL" sz="1500" i="0" u="none" strike="noStrike" dirty="0">
                <a:effectLst/>
                <a:latin typeface="Arial" panose="020B0604020202020204" pitchFamily="34" charset="0"/>
                <a:ea typeface="Arial" panose="020B0604020202020204" pitchFamily="34" charset="0"/>
              </a:rPr>
              <a:t>שמירה על הגחלת והזהות הישראלית </a:t>
            </a:r>
            <a:endParaRPr lang="en-CA" sz="1500" i="1" u="none" strike="noStrike" dirty="0">
              <a:effectLst/>
              <a:latin typeface="Arial" panose="020B0604020202020204" pitchFamily="34" charset="0"/>
              <a:ea typeface="Arial" panose="020B0604020202020204" pitchFamily="34" charset="0"/>
            </a:endParaRPr>
          </a:p>
          <a:p>
            <a:pPr marL="845820" lvl="1" indent="-342900" algn="r" rtl="1">
              <a:spcAft>
                <a:spcPts val="600"/>
              </a:spcAft>
              <a:buFont typeface="+mj-lt"/>
              <a:buAutoNum type="arabicPeriod"/>
            </a:pPr>
            <a:r>
              <a:rPr lang="he-IL" sz="1500" i="0" u="none" strike="noStrike" dirty="0">
                <a:effectLst/>
                <a:latin typeface="Arial" panose="020B0604020202020204" pitchFamily="34" charset="0"/>
                <a:ea typeface="Arial" panose="020B0604020202020204" pitchFamily="34" charset="0"/>
              </a:rPr>
              <a:t>טיפוח מצוינות</a:t>
            </a:r>
            <a:endParaRPr lang="en-CA" sz="1500" i="1" u="none" strike="noStrike" dirty="0">
              <a:effectLst/>
              <a:latin typeface="Arial" panose="020B0604020202020204" pitchFamily="34" charset="0"/>
              <a:ea typeface="Arial" panose="020B0604020202020204" pitchFamily="34" charset="0"/>
            </a:endParaRPr>
          </a:p>
          <a:p>
            <a:pPr marL="845820" lvl="1" indent="-342900" algn="r" rtl="1">
              <a:spcAft>
                <a:spcPts val="600"/>
              </a:spcAft>
              <a:buFont typeface="+mj-lt"/>
              <a:buAutoNum type="arabicPeriod"/>
            </a:pPr>
            <a:r>
              <a:rPr lang="he-IL" sz="1500" i="0" u="none" strike="noStrike" dirty="0">
                <a:effectLst/>
                <a:latin typeface="Arial" panose="020B0604020202020204" pitchFamily="34" charset="0"/>
                <a:ea typeface="Arial" panose="020B0604020202020204" pitchFamily="34" charset="0"/>
              </a:rPr>
              <a:t>מעורבות חברתית</a:t>
            </a:r>
            <a:endParaRPr lang="en-CA" sz="1500" i="1" u="none" strike="noStrike" dirty="0">
              <a:effectLst/>
              <a:latin typeface="Arial" panose="020B0604020202020204" pitchFamily="34" charset="0"/>
              <a:ea typeface="Arial" panose="020B0604020202020204" pitchFamily="34" charset="0"/>
            </a:endParaRPr>
          </a:p>
          <a:p>
            <a:pPr marL="845820" lvl="1" indent="-342900" algn="r" rtl="1">
              <a:spcAft>
                <a:spcPts val="600"/>
              </a:spcAft>
              <a:buFont typeface="+mj-lt"/>
              <a:buAutoNum type="arabicPeriod"/>
            </a:pPr>
            <a:r>
              <a:rPr lang="he-IL" sz="1500" i="0" u="none" strike="noStrike" dirty="0">
                <a:effectLst/>
                <a:latin typeface="Arial" panose="020B0604020202020204" pitchFamily="34" charset="0"/>
                <a:ea typeface="Arial" panose="020B0604020202020204" pitchFamily="34" charset="0"/>
              </a:rPr>
              <a:t>בנייה של מסגרת מעשירה וחוויתית</a:t>
            </a:r>
            <a:endParaRPr lang="en-CA" sz="1500" i="1" u="none" strike="noStrike" dirty="0">
              <a:effectLst/>
              <a:latin typeface="Arial" panose="020B0604020202020204" pitchFamily="34" charset="0"/>
              <a:ea typeface="Arial" panose="020B0604020202020204" pitchFamily="34" charset="0"/>
            </a:endParaRPr>
          </a:p>
        </p:txBody>
      </p:sp>
      <p:pic>
        <p:nvPicPr>
          <p:cNvPr id="6146" name="Picture 2" descr="זהות יהודית ישראלית - יומן מסע">
            <a:extLst>
              <a:ext uri="{FF2B5EF4-FFF2-40B4-BE49-F238E27FC236}">
                <a16:creationId xmlns:a16="http://schemas.microsoft.com/office/drawing/2014/main" id="{56B9F5E2-2CCF-4783-A0D1-8482A179A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70" t="9596" r="17141" b="11503"/>
          <a:stretch/>
        </p:blipFill>
        <p:spPr bwMode="auto">
          <a:xfrm>
            <a:off x="7818120" y="1270535"/>
            <a:ext cx="3617432"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67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imeline">
            <a:extLst>
              <a:ext uri="{FF2B5EF4-FFF2-40B4-BE49-F238E27FC236}">
                <a16:creationId xmlns:a16="http://schemas.microsoft.com/office/drawing/2014/main" id="{67E95E17-B3EA-47EC-8D40-3F178EB43A29}"/>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9640" r="9092" b="11366"/>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49CA757B-B39F-4356-B34B-23056A414791}"/>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r" rtl="1">
              <a:spcAft>
                <a:spcPts val="600"/>
              </a:spcAft>
            </a:pPr>
            <a:r>
              <a:rPr lang="en-US" sz="5000" b="1" i="0" spc="-100" dirty="0" err="1">
                <a:effectLst>
                  <a:outerShdw blurRad="38100" dist="38100" dir="2700000" algn="tl">
                    <a:srgbClr val="000000">
                      <a:alpha val="43137"/>
                    </a:srgbClr>
                  </a:outerShdw>
                </a:effectLst>
              </a:rPr>
              <a:t>ציר</a:t>
            </a:r>
            <a:r>
              <a:rPr lang="en-US" sz="5000" b="1" i="0" spc="-100" dirty="0">
                <a:effectLst>
                  <a:outerShdw blurRad="38100" dist="38100" dir="2700000" algn="tl">
                    <a:srgbClr val="000000">
                      <a:alpha val="43137"/>
                    </a:srgbClr>
                  </a:outerShdw>
                </a:effectLst>
              </a:rPr>
              <a:t> </a:t>
            </a:r>
            <a:r>
              <a:rPr lang="en-US" sz="5000" b="1" i="0" spc="-100" dirty="0" err="1">
                <a:effectLst>
                  <a:outerShdw blurRad="38100" dist="38100" dir="2700000" algn="tl">
                    <a:srgbClr val="000000">
                      <a:alpha val="43137"/>
                    </a:srgbClr>
                  </a:outerShdw>
                </a:effectLst>
              </a:rPr>
              <a:t>זמן</a:t>
            </a:r>
            <a:endParaRPr lang="en-US" sz="5000" b="1" i="1" spc="-100" dirty="0">
              <a:effectLst>
                <a:outerShdw blurRad="38100" dist="38100" dir="2700000" algn="tl">
                  <a:srgbClr val="000000">
                    <a:alpha val="43137"/>
                  </a:srgbClr>
                </a:outerShdw>
              </a:effectLst>
            </a:endParaRPr>
          </a:p>
        </p:txBody>
      </p:sp>
      <p:sp>
        <p:nvSpPr>
          <p:cNvPr id="83" name="Rectangle 82">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84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9873AFE-B427-41B8-9381-FA8084388791}"/>
              </a:ext>
            </a:extLst>
          </p:cNvPr>
          <p:cNvSpPr>
            <a:spLocks noGrp="1"/>
          </p:cNvSpPr>
          <p:nvPr>
            <p:ph idx="1"/>
          </p:nvPr>
        </p:nvSpPr>
        <p:spPr>
          <a:xfrm>
            <a:off x="4361606" y="1683143"/>
            <a:ext cx="6627377" cy="3491713"/>
          </a:xfrm>
        </p:spPr>
        <p:txBody>
          <a:bodyPr>
            <a:normAutofit/>
          </a:bodyPr>
          <a:lstStyle/>
          <a:p>
            <a:pPr marL="274320" indent="0" algn="r" rtl="1">
              <a:spcAft>
                <a:spcPts val="600"/>
              </a:spcAft>
              <a:buNone/>
            </a:pPr>
            <a:r>
              <a:rPr lang="he-IL" b="1" i="0" u="sng"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שלב א'</a:t>
            </a:r>
            <a:endParaRPr lang="en-CA" b="1" i="1"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457200" algn="r" rtl="1">
              <a:spcAft>
                <a:spcPts val="600"/>
              </a:spcAft>
            </a:pPr>
            <a:r>
              <a:rPr lang="he-IL" i="0" dirty="0">
                <a:effectLst/>
                <a:latin typeface="Arial" panose="020B0604020202020204" pitchFamily="34" charset="0"/>
                <a:ea typeface="Arial" panose="020B0604020202020204" pitchFamily="34" charset="0"/>
              </a:rPr>
              <a:t>בחירת צוות חשיבה - מומחים בתחום חינוך וירטואלי וצוות העמותה בתאום המנכ״לית והיו"ר</a:t>
            </a:r>
            <a:endParaRPr lang="en-CA" i="1" dirty="0">
              <a:effectLst/>
              <a:latin typeface="Arial" panose="020B0604020202020204" pitchFamily="34" charset="0"/>
              <a:ea typeface="Arial" panose="020B0604020202020204" pitchFamily="34" charset="0"/>
            </a:endParaRP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2683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430160F-4BC8-49A0-9228-677CA595705B}"/>
              </a:ext>
            </a:extLst>
          </p:cNvPr>
          <p:cNvSpPr>
            <a:spLocks noGrp="1"/>
          </p:cNvSpPr>
          <p:nvPr>
            <p:ph idx="1"/>
          </p:nvPr>
        </p:nvSpPr>
        <p:spPr>
          <a:xfrm>
            <a:off x="4361606" y="1683143"/>
            <a:ext cx="6627377" cy="3491713"/>
          </a:xfrm>
        </p:spPr>
        <p:txBody>
          <a:bodyPr>
            <a:normAutofit/>
          </a:bodyPr>
          <a:lstStyle/>
          <a:p>
            <a:pPr marL="0" marR="914400" lvl="0" indent="0" algn="r" rtl="1">
              <a:spcAft>
                <a:spcPts val="600"/>
              </a:spcAft>
              <a:buNone/>
            </a:pPr>
            <a:r>
              <a:rPr lang="he-IL" b="1" u="sng"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שלב ב'</a:t>
            </a:r>
          </a:p>
          <a:p>
            <a:pPr marL="0" marR="914400" lvl="0" indent="0" algn="r" rtl="1">
              <a:spcAft>
                <a:spcPts val="600"/>
              </a:spcAft>
              <a:buNone/>
            </a:pPr>
            <a:r>
              <a:rPr lang="he-IL" i="0" dirty="0">
                <a:effectLst/>
                <a:latin typeface="Arial" panose="020B0604020202020204" pitchFamily="34" charset="0"/>
                <a:ea typeface="Arial" panose="020B0604020202020204" pitchFamily="34" charset="0"/>
              </a:rPr>
              <a:t>בשל האתגרים האובייקטיביים אשר פוקדים את העולם ובכללותם את הקהילות הישראליות ברחבי העולם, מצורפות בזאת מספר הצעות אופרטיביות:</a:t>
            </a: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הקמת ועדה אשר כוללת מתנדבים, אנשי חינוך ורוח אשר ייצגו את הקהילה שלהם( ראי שלב א׳).</a:t>
            </a:r>
            <a:endParaRPr lang="en-CA" i="1" u="none" strike="noStrike" dirty="0">
              <a:effectLst/>
              <a:latin typeface="Arial" panose="020B0604020202020204" pitchFamily="34" charset="0"/>
              <a:ea typeface="Arial" panose="020B0604020202020204" pitchFamily="34" charset="0"/>
            </a:endParaRPr>
          </a:p>
          <a:p>
            <a:pPr marL="342900" marR="914400" lvl="0" indent="-342900" algn="r" rtl="1">
              <a:spcAft>
                <a:spcPts val="600"/>
              </a:spcAft>
              <a:buFont typeface="Arial" panose="020B0604020202020204" pitchFamily="34" charset="0"/>
              <a:buChar char="●"/>
            </a:pPr>
            <a:r>
              <a:rPr lang="he-IL" i="0" u="none" strike="noStrike" dirty="0">
                <a:effectLst/>
                <a:latin typeface="Arial" panose="020B0604020202020204" pitchFamily="34" charset="0"/>
                <a:ea typeface="Arial" panose="020B0604020202020204" pitchFamily="34" charset="0"/>
              </a:rPr>
              <a:t>שותפה לפרויקט - הסוכנות היהודית לישראל (דרוש איש קשר מתאם וחבר בצוות החשיבה מהסוכנות.</a:t>
            </a:r>
            <a:endParaRPr lang="en-CA" i="1" u="none" strike="noStrike" dirty="0">
              <a:effectLst/>
              <a:latin typeface="Arial" panose="020B0604020202020204" pitchFamily="34" charset="0"/>
              <a:ea typeface="Arial" panose="020B0604020202020204" pitchFamily="34" charset="0"/>
            </a:endParaRPr>
          </a:p>
          <a:p>
            <a:pPr algn="r"/>
            <a:endParaRPr lang="en-CA"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11086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35</TotalTime>
  <Words>484</Words>
  <Application>Microsoft Macintosh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Corbel</vt:lpstr>
      <vt:lpstr>Wingdings 2</vt:lpstr>
      <vt:lpstr>Frame</vt:lpstr>
      <vt:lpstr> עמותת מנהיגות ישראלית בתפוצות </vt:lpstr>
      <vt:lpstr>PowerPoint Presentation</vt:lpstr>
      <vt:lpstr>רקע, חזון ומטרות</vt:lpstr>
      <vt:lpstr>PowerPoint Presentation</vt:lpstr>
      <vt:lpstr>שמירה על הגחלת והזהות הישראלית</vt:lpstr>
      <vt:lpstr>PowerPoint Presentation</vt:lpstr>
      <vt:lpstr>ציר זמן</vt:lpstr>
      <vt:lpstr>PowerPoint Presentation</vt:lpstr>
      <vt:lpstr>PowerPoint Presentation</vt:lpstr>
      <vt:lpstr>PowerPoint Presentation</vt:lpstr>
      <vt:lpstr>PowerPoint Presentation</vt:lpstr>
      <vt:lpstr>תודה רבה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עמותת מנהיגות ישראלית בתפוצות </dc:title>
  <dc:creator>Isaac Afargan</dc:creator>
  <cp:lastModifiedBy>Eitan Drori</cp:lastModifiedBy>
  <cp:revision>1</cp:revision>
  <dcterms:created xsi:type="dcterms:W3CDTF">2020-11-29T01:02:18Z</dcterms:created>
  <dcterms:modified xsi:type="dcterms:W3CDTF">2021-03-17T13:52:45Z</dcterms:modified>
</cp:coreProperties>
</file>